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6" r:id="rId3"/>
    <p:sldId id="282" r:id="rId4"/>
    <p:sldId id="296" r:id="rId5"/>
    <p:sldId id="288" r:id="rId6"/>
    <p:sldId id="292" r:id="rId7"/>
    <p:sldId id="283" r:id="rId8"/>
    <p:sldId id="294" r:id="rId9"/>
    <p:sldId id="293" r:id="rId10"/>
    <p:sldId id="297" r:id="rId11"/>
    <p:sldId id="298" r:id="rId12"/>
    <p:sldId id="299" r:id="rId13"/>
    <p:sldId id="303" r:id="rId14"/>
    <p:sldId id="302" r:id="rId15"/>
    <p:sldId id="301" r:id="rId16"/>
    <p:sldId id="30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15.09.2023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15.09.2023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15.09.2023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15.09.2023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15.09.2023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15.09.2023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АРТИНКИ\фоны5\fon_geometriy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5352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rot="230158">
            <a:off x="2262137" y="1419659"/>
            <a:ext cx="7191633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Краткая презентация основной общеобразовательной программы МБДОУ № 63 «</a:t>
            </a:r>
            <a:r>
              <a:rPr lang="ru-RU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Жемчужинка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1975" y="2996952"/>
            <a:ext cx="962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3998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Взаимодействие с семьями воспитанников: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Оказание помощи семье в воспитании;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Вовлечение семьи в образовательный процесс;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Культурно-просветительская работа;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 для развития личности ребенка.</a:t>
            </a:r>
          </a:p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формы взаимодействия с семьей:</a:t>
            </a:r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Знакомство с семьей: встречи-знакомства, посещение семей, анкетирование семей.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Информирование родителей о ходе образовательного процесса: дни открытых дверей, индивидуальные консультации, родительские собрания, оформление информационных стендов, организация </a:t>
            </a:r>
            <a:r>
              <a:rPr lang="ru-RU" sz="2000" b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высатвок</a:t>
            </a: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детского творчества, приглашение родителей на детские концерты и праздники, создание памяток.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Образование родителей: организация «школы молодых родителей», проведение мастер-классов, тренингов, создание библиотеки.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Совместная деятельность: привлечение родителей к организации вечеров, конкурсов, концертов, семейных праздников, прогулок, экскурсий, к участию в детской исследовательской и проектной деятельности.</a:t>
            </a:r>
          </a:p>
          <a:p>
            <a:pPr lvl="0" eaLnBrk="0" hangingPunct="0"/>
            <a:endParaRPr lang="ru-RU" sz="2400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29966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1975" y="2996952"/>
            <a:ext cx="962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3998" cy="6937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ориентиры </a:t>
            </a: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7 годам</a:t>
            </a:r>
            <a:endParaRPr lang="ru-RU" sz="24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 ребенка сформированы основные психофизические и нравственно-волевые качества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ребенок владеет основными движениями и элементами спортивных игр, может контролировать свои движение и управлять ими;</a:t>
            </a:r>
            <a:endParaRPr lang="ru-RU" sz="1600" dirty="0">
              <a:solidFill>
                <a:srgbClr val="002060"/>
              </a:solidFill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ребенок соблюдает элементарные правила здорового образа жизни и личной гигиены;</a:t>
            </a:r>
            <a:endParaRPr lang="ru-RU" sz="1600" dirty="0">
              <a:solidFill>
                <a:srgbClr val="002060"/>
              </a:solidFill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ребенок результативно выполняет физические упражнения (общеразвивающие, основные движения, спортивные), участвует в туристских пеших прогулках, осваивает простейшие туристские навыки, ориентируется на местности;</a:t>
            </a:r>
            <a:endParaRPr lang="ru-RU" sz="1600" dirty="0">
              <a:solidFill>
                <a:srgbClr val="002060"/>
              </a:solidFill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ребенок проявляет элементы творчества в двигательной деятельности;</a:t>
            </a:r>
            <a:endParaRPr lang="ru-RU" sz="1600" dirty="0">
              <a:solidFill>
                <a:srgbClr val="002060"/>
              </a:solidFill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ребенок проявляет нравственно-волевые качества, самоконтроль и может осуществлять анализ своей двигательной деятельности;</a:t>
            </a:r>
            <a:endParaRPr lang="ru-RU" sz="1600" dirty="0">
              <a:solidFill>
                <a:srgbClr val="002060"/>
              </a:solidFill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ребенок проявляет духовно-нравственные качества и основы патриотизма в ходе занятий физической культурой и ознакомлением с достижениями российского спорта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ребенок имеет начальные представления о правилах безопасного поведения в двигательной деятельности; о том, что такое здоровье, понимает, как поддержать, укрепить и сохранить его;</a:t>
            </a:r>
            <a:endParaRPr lang="ru-RU" sz="1600" dirty="0">
              <a:solidFill>
                <a:srgbClr val="002060"/>
              </a:solidFill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ребенок владеет навыками личной гигиены, может заботливо относиться к своему здоровью и здоровью окружающих, стремится оказать помощь и поддержку другим людям;</a:t>
            </a:r>
            <a:endParaRPr lang="ru-RU" sz="1600" dirty="0">
              <a:solidFill>
                <a:srgbClr val="002060"/>
              </a:solidFill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ребенок соблюдает элементарные социальные нормы и правила поведения в различных видах деятельности, взаимоотношениях со взрослыми и сверстниками;</a:t>
            </a:r>
            <a:endParaRPr lang="ru-RU" sz="1400" dirty="0">
              <a:solidFill>
                <a:srgbClr val="002060"/>
              </a:solidFill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Times New Roman"/>
              <a:buChar char="•"/>
            </a:pPr>
            <a:endParaRPr lang="ru-RU" sz="2000" dirty="0">
              <a:solidFill>
                <a:srgbClr val="002060"/>
              </a:solidFill>
              <a:latin typeface="Century Gothic"/>
              <a:ea typeface="Times New Roman"/>
              <a:cs typeface="Times New Roman"/>
            </a:endParaRPr>
          </a:p>
          <a:p>
            <a:pPr lvl="0" eaLnBrk="0" hangingPunct="0"/>
            <a:endParaRPr lang="ru-RU" sz="2000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1975" y="2996952"/>
            <a:ext cx="962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3998" cy="7454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ориентиры </a:t>
            </a: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7 годам</a:t>
            </a:r>
            <a:endParaRPr lang="ru-RU" sz="2400" b="1" dirty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владеет средствами общения и способами взаимодействия со взрослыми и сверстниками; способен понимать и учитывать интересы и чувства других; договариваться и дружить со сверстниками; старается разрешать возникающие конфликты конструктивными способами;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способен понимать свои переживания и причины их возникновения, регулировать свое поведение и осуществлять выбор социально одобряемых действий в конкретных ситуациях, обосновывать свои ценностные ориентации;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стремится сохранять позитивную самооценку;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проявляет положительное отношение к миру, разным видам труда, другим людям и самому себе;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 ребенка выражено стремление заниматься социально значимой деятельностью;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способен откликаться на эмоции близких людей, проявлять </a:t>
            </a:r>
            <a:r>
              <a:rPr lang="ru-RU" sz="16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эмпатию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(сочувствие, сопереживание, содействие);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способен к осуществлению социальной навигации как ориентации в социуме и соблюдению правил безопасности в реальном и цифровом взаимодействии;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способен решать адекватные возрасту интеллектуальные, творческие и личностные задачи; применять накопленный опыт для осуществления различных видов детской деятельности, принимать собственные решения и проявлять инициативу;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владеет речью как средством коммуникации, ведет диалог со взрослыми и сверстниками, использует формулы речевого этикета в соответствии с ситуацией общения, владеет коммуникативно-речевыми умениями;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endParaRPr lang="ru-RU" sz="1600" dirty="0" smtClean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endParaRPr lang="ru-RU" sz="1600" dirty="0" smtClean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endParaRPr lang="ru-RU" sz="1600" b="1" i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916" y="-23813"/>
            <a:ext cx="9167813" cy="68818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pPr lvl="0" eaLnBrk="0" hangingPunct="0"/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ориентиры </a:t>
            </a: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7 годам</a:t>
            </a:r>
            <a:endParaRPr lang="ru-RU" sz="2400" b="1" dirty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lvl="0" algn="just">
              <a:spcBef>
                <a:spcPct val="0"/>
              </a:spcBef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владеет речью как средством коммуникации, ведет диалог со взрослыми и сверстниками, использует формулы речевого этикета в соответствии с ситуацией общения, владеет коммуникативно-речевыми умениями;</a:t>
            </a:r>
            <a:endParaRPr lang="ru-RU" sz="1400" dirty="0">
              <a:solidFill>
                <a:prstClr val="black"/>
              </a:solidFill>
              <a:latin typeface="Century Gothic"/>
              <a:ea typeface="Times New Roman"/>
              <a:cs typeface="Times New Roman"/>
            </a:endParaRPr>
          </a:p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знает и осмысленно воспринимает литературные произведения различных жанров, имеет предпочтения в жанрах литературы, проявляет интерес к книгам познавательного характера, определяет характеры персонажей, мотивы их поведения, оценивает поступки литературных героев;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обладает начальными знаниями о природном и социальном мире, в котором он живет: элементарными представлениями из области естествознания, математики, истории, искусства и спорта, информатики и инженерии и тому подобное; о себе, собственной принадлежности и принадлежности других людей к определенному полу; составе семьи, родственных отношениях и взаимосвязях, семейных традициях; об обществе, его национально-культурных ценностях; государстве и принадлежности к нему;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проявляет любознательность, активно задает вопросы взрослым и сверстникам; интересуется субъективно новым и неизвестным в окружающем мире; способен самостоятельно придумывать объяснения явлениям природы и поступкам людей; склонен наблюдать, экспериментировать; строить смысловую картину окружающей реальности, использует основные культурные способы деятельности;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имеет представление о жизни людей в России, имеет некоторые представления о важных исторических событиях Отечества; имеет представление о многообразии стран и народов мира;</a:t>
            </a:r>
            <a:endParaRPr lang="ru-RU" sz="1400" dirty="0">
              <a:solidFill>
                <a:prstClr val="black"/>
              </a:solidFill>
              <a:latin typeface="Century Gothic"/>
              <a:ea typeface="Times New Roman"/>
              <a:cs typeface="Times New Roman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600" dirty="0" smtClean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600" b="1" i="1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839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29966"/>
            <a:ext cx="9167813" cy="68818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</a:t>
            </a: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ориентиры к 7 годам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способен применять в жизненных и игровых ситуациях знания о количестве, форме, величине предметов, пространстве и времени, умения считать, измерять, сравнивать, вычислять и тому подобное;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имеет разнообразные познавательные умения: определяет противоречия, формулирует задачу исследования, использует разные способы и средства проверки предположений: сравнение с эталонами, классификацию, систематизацию, некоторые цифровые средства и другое;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имеет представление о некоторых наиболее ярких представителях живой природы России и планеты, их отличительных признаках, среде обитания, потребностях живой природы, росте и развитии живых существ; свойствах неживой природы, сезонных изменениях в природе, наблюдает за погодой, живыми объектами, имеет сформированный познавательный интерес к природе, осознанно соблюдает правила поведения в природе, знает способы охраны природы, демонстрирует заботливое отношение к ней;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способен воспринимать и понимать произведения различных видов искусства, имеет предпочтения в области музыкальной, изобразительной, театрализованной деятельности;</a:t>
            </a:r>
            <a:endParaRPr lang="ru-RU" sz="1400" dirty="0">
              <a:solidFill>
                <a:prstClr val="black"/>
              </a:solidFill>
              <a:latin typeface="Century Gothic"/>
              <a:ea typeface="Times New Roman"/>
              <a:cs typeface="Times New Roman"/>
            </a:endParaRPr>
          </a:p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выражает интерес к культурным традициям народа в процессе знакомства с различными видами и жанрами искусства; обладает начальными знаниями об искусстве;</a:t>
            </a:r>
            <a:endParaRPr lang="ru-RU" sz="1400" dirty="0">
              <a:solidFill>
                <a:prstClr val="black"/>
              </a:solidFill>
              <a:latin typeface="Century Gothic"/>
              <a:ea typeface="Times New Roman"/>
              <a:cs typeface="Times New Roman"/>
            </a:endParaRP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sz="1600" b="1" i="1" dirty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387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29966"/>
            <a:ext cx="9167813" cy="68818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ориентиры к 7 годам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владеет умениями, навыками и средствами художественной выразительности в различных видах деятельности и искусства; использует различные технические приемы в свободной художественной деятельности;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участвует в создании индивидуальных и коллективных творческих работ, тематических композиций к праздничным утренникам и развлечениям, художественных проектах;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самостоятельно выбирает технику и выразительные средства для наиболее точной передачи образа и своего замысла, способен создавать сложные объекты и композиции, преобразовывать и использовать с учетом игровой ситуации;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владеет разными формами и видами игры, различает условную и реальную ситуации, предлагает и объясняет замысел игры, комбинирует сюжеты на основе реальных, вымышленных событий, выполняет несколько ролей в одной игре, подбирает разные средства для создания игровых образов, согласовывает свои интересы с интересами партнеров по игре, управляет персонажами в режиссерской игре;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проявляет интерес к игровому экспериментированию с предметами, к развивающим и познавательным играм, в играх с готовым содержанием и правилами может объяснить содержание и правила игры другим детям, в совместной игре следит за точным выполнением правил всеми участниками;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pPr lvl="0" algn="just">
              <a:spcAft>
                <a:spcPts val="0"/>
              </a:spcAft>
              <a:buFont typeface="Times New Roman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способен планировать свои действия, направленные на достижение конкретной цели; демонстрирует сформированные предпосылки к учебной деятельности и элементы готовности к школьному обучению.</a:t>
            </a:r>
            <a:endParaRPr lang="ru-RU" sz="1400" dirty="0">
              <a:latin typeface="Century Gothic"/>
              <a:ea typeface="Times New Roman"/>
              <a:cs typeface="Times New Roman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93712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590" y="-12491"/>
            <a:ext cx="9169179" cy="6882981"/>
          </a:xfrm>
          <a:prstGeom prst="rect">
            <a:avLst/>
          </a:prstGeom>
        </p:spPr>
      </p:pic>
      <p:pic>
        <p:nvPicPr>
          <p:cNvPr id="4" name="Picture 2" descr="C:\Users\Пк\Pictures\Рисунок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33796" y="0"/>
            <a:ext cx="9167813" cy="68818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538"/>
          </a:xfrm>
        </p:spPr>
        <p:txBody>
          <a:bodyPr/>
          <a:lstStyle/>
          <a:p>
            <a:r>
              <a:rPr lang="ru-RU" sz="8800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sz="8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896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642" y="2852936"/>
            <a:ext cx="1365622" cy="19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8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3813" y="0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352" y="1916832"/>
            <a:ext cx="962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332656"/>
            <a:ext cx="8424936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характеризует процесс воспитания и обучения детей,  опирается на:</a:t>
            </a: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закон «Об образовании в Российской Федерации № 273 – ФЗ от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29.12.2012 (в актуальной редакции);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Федеральный закон от 31.07.2020 № 304-ФЗ «О внесении изменений в Федеральный закон «Об образовании в Российской Федерации» по вопросам воспитания обучающихся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»;</a:t>
            </a: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Федеральная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образовательная программа дошкольного образования, утверждена приказом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Минпросвещения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России от 25.11.2022г. № 1028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 2.4.3648 – 20 «Санитарно-эпидемиологические требования к организациям воспитания и обучения, отдыха и оздоровления детей и молодежи» от 28.09.2020 №28; </a:t>
            </a:r>
          </a:p>
          <a:p>
            <a:pPr lvl="0"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СанПиН 1.2.3685-21 «Гигиенические нормативы и требования к обеспечению безопасности и (или) безвредности для человека факторов среды обитания» от 28.01.2021 №2;</a:t>
            </a:r>
          </a:p>
          <a:p>
            <a:pPr lvl="0"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№ 1155 от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17.10.2013 (в актуальной редакции);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Республики Татарстан «О государственных языках Республики Татарстан и других языках в республике Татарстан»; </a:t>
            </a: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Республики Татарстан «Об Образовании»</a:t>
            </a:r>
          </a:p>
          <a:p>
            <a:pPr lvl="0" eaLnBrk="0" hangingPunct="0">
              <a:buFont typeface="Wingdings" pitchFamily="2" charset="2"/>
              <a:buChar char="ü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1520" y="332657"/>
            <a:ext cx="864096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ООП ДО обеспечивает:</a:t>
            </a:r>
            <a:endParaRPr kumimoji="0" lang="ru-RU" sz="2800" b="0" i="0" u="none" strike="noStrike" cap="none" normalizeH="0" baseline="0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личности дошкольников в различных видах общения и деятельности с учетом возрастных, индивидуальных, психологических и физиологических особенностей.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(Образовательные области)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Социально-коммуникативное развитие;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Познавательное развитие;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Речевое развитие;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Художественно-эстетическое развитие;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Физическое развитие.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97363" y="476672"/>
            <a:ext cx="671112" cy="996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2" name="Picture 6" descr="i?id=570050893-32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336" y="2996952"/>
            <a:ext cx="1357387" cy="13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332656"/>
            <a:ext cx="8496944" cy="347787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Ведущая цель </a:t>
            </a: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 </a:t>
            </a: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ДО:</a:t>
            </a:r>
            <a:endParaRPr lang="ru-RU" sz="2800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16416" y="3324196"/>
            <a:ext cx="827584" cy="1229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85720" y="500042"/>
            <a:ext cx="857256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Особое внимание в Программе уделяется развитию личности ребенка, а также воспитанию у дошкольников таких качеств как: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Патриотизм;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Гражданственность;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Высокие нравственные идеалы;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Историческая память и преемственность поколений;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Единство народов России;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 цели реализуются в процессе разнообразных видов детской деятельности: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Игровой;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Коммуникативной;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Трудовой;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Познавательно-исследовательской;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Музыкально-художественной;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3813" y="0"/>
            <a:ext cx="9419115" cy="707045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1975" y="1268760"/>
            <a:ext cx="782513" cy="1162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528" y="9492"/>
            <a:ext cx="8820472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достижения целей </a:t>
            </a:r>
            <a:r>
              <a:rPr kumimoji="0" lang="ru-RU" sz="2400" b="1" i="0" u="none" strike="noStrike" cap="none" normalizeH="0" baseline="0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 </a:t>
            </a:r>
            <a:r>
              <a:rPr kumimoji="0" lang="ru-RU" sz="2400" b="1" i="0" u="none" strike="noStrike" cap="none" normalizeH="0" baseline="0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первостепенное значение имеют: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приобщение детей (в соответствии с возрастными особенностями) к базовым ценностям российского народа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создание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Century Gothic"/>
              <a:ea typeface="Times New Roman"/>
              <a:cs typeface="Times New Roman"/>
            </a:endParaRPr>
          </a:p>
          <a:p>
            <a:pPr lvl="0" eaLnBrk="0" hangingPunct="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создание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условий для равного доступа к образованию для всех детей дошкольного возраста с учетом разнообразия образовательных потребностей и индивидуальных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возможностей</a:t>
            </a:r>
          </a:p>
          <a:p>
            <a:pPr lvl="0" eaLnBrk="0" hangingPunct="0">
              <a:buFont typeface="Wingdings" pitchFamily="2" charset="2"/>
              <a:buChar char="ü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охрана и укрепление физического и психического здоровья детей, в том числе их эмоционального благополучия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 typeface="Wingdings" pitchFamily="2" charset="2"/>
              <a:buChar char="ü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 typeface="Wingdings" pitchFamily="2" charset="2"/>
              <a:buChar char="ü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Century Gothic"/>
              <a:ea typeface="Times New Roman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64088" y="5589240"/>
            <a:ext cx="720080" cy="106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1520" y="332656"/>
            <a:ext cx="8317432" cy="707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Возрастные и индивидуальные особенности детей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ориентирована на детей от 1,5  до 7 лет. Содержание образовательных областей зависти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 – как сквозных механизмах развития ребенка).</a:t>
            </a:r>
          </a:p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Образовательный процесс осуществляется: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организованной образовательной деятельности и в совместной деятельности воспитателя с детьми.</a:t>
            </a:r>
          </a:p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Кадровое обеспечение: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Заведующий; 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Старший воспитатель;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Инструктор по физической культуре;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 по  обучению детей татарскому языку;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Педагог-психолог;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Музыкальные руководители;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Воспитатели 17 человек с высшей и первой кв. категорией</a:t>
            </a: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4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12360" y="3717032"/>
            <a:ext cx="962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260649"/>
            <a:ext cx="856895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Методическое обеспечение ООП ДО: 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Федеральная образовательная программа дошкольного образования.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«Основы безопасности детей дошкольного возраста» под ред. Авдеевой Н.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«Юный эколог» С.Н.Николаевой.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Региональная программа дошкольного образования «С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өенеч –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Радость познания»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Р.К.Шаеховой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бакчасында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рус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балаларына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татар теле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өйрәтү” под ред. З.М.Зариповой.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развития речи дошкольников О.С.Ушаковой.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 звука к букве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Е.В.Колесниковой.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«Цветные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ладошки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И.А.Лыковой.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«Ладушки»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И.М.Каплуновой, И.А.Новоскольцевой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«Камертон»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Э.П.Костиной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 – дошкольникам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Л.Д.Глазыриной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Здоровячок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Т.С.Никаноровой, Е.М.Сергиенко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1975" y="2996952"/>
            <a:ext cx="962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399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Используемые технологии: 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Технологии личностно-ориентированного взаимодействия педагога с детьми;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Технологии проектной деятельности;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Технологии исследовательской деятельности;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Информационно-коммуникационные технологии;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технологии;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Игровые инновационные технологии;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Проблемное обучение;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Мнемотехника;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ТРИЗ;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Дидактическая система </a:t>
            </a:r>
            <a:r>
              <a:rPr lang="ru-RU" sz="2000" b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метода;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 развивающих игр Б.П.Никитина;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В.Воскобович</a:t>
            </a: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его «Сказочные лабиринты»</a:t>
            </a:r>
          </a:p>
          <a:p>
            <a:pPr lvl="0" eaLnBrk="0" hangingPunct="0">
              <a:buFont typeface="Wingdings" pitchFamily="2" charset="2"/>
              <a:buChar char="v"/>
            </a:pPr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</TotalTime>
  <Words>1846</Words>
  <Application>Microsoft Office PowerPoint</Application>
  <PresentationFormat>Экран (4:3)</PresentationFormat>
  <Paragraphs>140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Шаблон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Целевые ориентиры к 7 годам</vt:lpstr>
      <vt:lpstr>Целевые ориентиры к 7 годам</vt:lpstr>
      <vt:lpstr>Целевые ориентиры к 7 годам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</dc:title>
  <dc:creator>Ольга</dc:creator>
  <cp:lastModifiedBy>001</cp:lastModifiedBy>
  <cp:revision>90</cp:revision>
  <dcterms:created xsi:type="dcterms:W3CDTF">2013-10-13T08:53:27Z</dcterms:created>
  <dcterms:modified xsi:type="dcterms:W3CDTF">2023-09-15T17:34:40Z</dcterms:modified>
</cp:coreProperties>
</file>